
<file path=[Content_Types].xml><?xml version="1.0" encoding="utf-8"?>
<Types xmlns="http://schemas.openxmlformats.org/package/2006/content-types"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>
        <p:scale>
          <a:sx n="60" d="100"/>
          <a:sy n="60" d="100"/>
        </p:scale>
        <p:origin x="836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20T01:10:15.574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310 4203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20T01:11:37.411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0 251,'15'-2,"-1"0,1-1,-1-1,0 0,0-1,0-1,-1 0,0 0,1-2,33-15,208-92,-115 53,-138 61,-1 1,1-1,-1 0,1 1,-1 0,1-1,-1 1,1 0,-1-1,1 1,-1 0,1 0,0 0,-1 0,1 1,-1-1,1 0,-1 1,1-1,-1 1,1-1,-1 1,1 0,0 0,-1 0,-1 0,1 1,0-1,-1 0,1 1,0-1,-1 0,0 1,1-1,-1 0,0 1,1-1,-1 1,0-1,0 1,0-1,-1 0,1 1,0-1,0 1,-1-1,1 0,-1 1,1-1,-1 0,0 1,0 0,-3 6,-1 0,0 0,-1-1,0 1,0-1,0 0,-1-1,0 1,-1-1,1-1,1 1,0 0,0 0,0 0,1 0,0 1,0 0,0 0,1 0,0 1,1 0,-1 1,-5 26,8-27,-1 0,0 0,0 0,-1-1,0 1,0-1,0 0,-1 0,-1 0,1 0,-5 4,-150 153,156-161,0 2,0-1,0 0,1 1,-1-1,1 1,0-1,1 1,-1 0,1 0,-1 4,1-3,0-1,-1 1,0 0,0-1,0 0,-1 1,0-1,-2 4,-12 24,12-22,5-11,0-1,0 1,0 0,0 0,0 0,0 0,0 0,0 0,0 0,0 0,0 0,0 0,0 0,0 0,0 0,0 0,0 0,0 0,0 0,-1 0,1 0,0 0,0 0,0 0,0 1,0-1,0 0,0 0,0 0,0 0,0 0,0 0,0 0,0 0,0 0,0 0,0 0,0 0,0 0,0 0,0 0,0-8,0-1,1 1,0 0,0 0,1-1,0 1,1 0,1-3,-2 6,1 0,0 0,0 1,0-1,1 1,-1 0,1 0,0 0,0 0,1 1,-1-1,1 1,2-1,7-4,2 1,-1 0,1 1,0 1,0 1,0 0,1 1,14-1,23 0,0 3,6 3,51-2,-25-7,-44 3,26 1,-7 3,-48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20T01:11:30.782"/>
    </inkml:context>
    <inkml:brush xml:id="br0">
      <inkml:brushProperty name="width" value="0.2" units="cm"/>
      <inkml:brushProperty name="height" value="0.2" units="cm"/>
      <inkml:brushProperty name="ignorePressure" value="1"/>
    </inkml:brush>
  </inkml:definitions>
  <inkml:trace contextRef="#ctx0" brushRef="#br0">1 0,'7'4,"-1"0,1 1,-1 0,1 0,-1 0,2 3,15 12,130 104,9 19,-55-55,-105-84,1-1,0 0,-1 1,0-1,1 1,-1-1,-1 1,1 0,0 0,-1 0,0 0,0 0,0 3,0-2,2 7</inkml:trace>
  <inkml:trace contextRef="#ctx0" brushRef="#br0" timeOffset="2633.628">899 31,'-19'22,"2"1,0 0,-8 17,-8 11,4-5,1 2,3 1,2 2,-9 28,22-53,-29 83,29-79,6-20,0 1,1 0,0 0,1 1,0 2,2-10,-1 0,1 1,-1-1,0 0,0 0,0 0,-1 0,1 0,-1-1,0 1,0 0,-1-1,2 0,-2-1,1 0,0 0,0 0,-1 0,1 0,-1-1,1 1,-1-1,0 0,0 1,1-1,-1-1,0 1,0 0,0-1,-1 1,-2 0,0 0,0 1,-1 0,2 0,-1 1,0-1,0 1,1 1,0-1,-1 1,1 0,1 0,-1 0,1 1,-1-1,-2 6,1-2,0 1,1 0,0 0,1 1,0-1,1 1,0 0,0-1,1 1,0 2,0-1,0 0,-1 0,0 0,-1 0,0 0,0-1,-1 1,-1-1,0-1,0 1,-1-1,0 0,-1 0,1-1,-2 0,1 0,-6 3,-4 2,3 0,-1-1,0-1,-7 3,12-8</inkml:trace>
  <inkml:trace contextRef="#ctx0" brushRef="#br0" timeOffset="18367.311">521 868</inkml:trace>
  <inkml:trace contextRef="#ctx0" brushRef="#br0" timeOffset="20804.256">390 998</inkml:trace>
  <inkml:trace contextRef="#ctx0" brushRef="#br0" timeOffset="23625.628">502 961</inkml:trace>
  <inkml:trace contextRef="#ctx0" brushRef="#br0" timeOffset="25738.724">390 1130</inkml:trace>
  <inkml:trace contextRef="#ctx0" brushRef="#br0" timeOffset="28530.038">446 1074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9FB6-5339-41BE-A355-B8EC97B84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4D64C-838B-4AB1-A042-711876B95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5324D-8590-4DEC-AA21-5A864E05A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EC461-B23D-45B5-B90B-C370BBA7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F203A-F0F7-406B-80B8-76DD8711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70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AE9D8-205C-4C8E-AF48-11EDB2B7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F3A22A-6D82-4896-8201-21951D1F0A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30F8E-07EA-4224-A38F-7030DD6E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B87AA-3541-4EE0-822B-FCB6E5349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5C9AD-F33E-4F2B-9228-3E2DB119A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031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2F1213-01E7-4327-9F64-0A9253A2F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E4F26-3128-4311-B8E6-1A2B9BA967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9E19-13FE-47B8-872A-076108B6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F077F-74E2-4F7A-A7D7-04E19966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9BF7F-A16C-40C7-A955-5752FCFF8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86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12F14-0CAD-436D-A4A3-077882DC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422C5-7E52-4E41-B647-30BA9D14C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AEC87-FEDC-4AB0-AC3B-6D6F03CD3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CD1B1-BB83-47FA-B1D4-CDCADA8D3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1111D-3259-4B7D-83F1-5D6946120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225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36A6-4B32-4C5B-93F2-6C80BF6B5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FFADC-D4D5-4664-9A37-16B4E37E2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F1513-C512-4212-8FBB-532314ED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F6F91-21D0-4A66-9D05-1A52DA3D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0E960-1DBF-4363-8F89-6A297B96B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88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83DA-ACEA-4E4D-A9AE-5E0305032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DFC55-4C92-4FF4-AF43-06ABE1CD5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75244-3DB1-4B25-8E8F-82A0F0212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535BE9-F4CE-42FC-83DC-E248347B4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2230-759A-4C35-B6C9-05F92CF3B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C957C-2200-42ED-8F75-DED95548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85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6AB3-B39A-422D-8C6D-21BC083DB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374EC-03A2-45E0-8E84-8F9F3CAEA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769F4-F656-454E-969E-3E10B6139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DA9E2-67E8-4507-9832-60631AF78C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28759D-5C4B-483C-A151-9AE1D6FEC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CE3379-C97D-4471-9F4D-DD4CD097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19915E-536A-4FC0-936F-0C6EBA1E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594C9-3056-4276-99E4-8DCA102A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18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9A6-42FB-4D36-B5DD-72322BC5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9C1D3-5001-4315-883A-8CCFF1FC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013D87-3BE1-4AC7-A0C2-BE9213E9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8F58E-BA8D-4F3E-8B4D-6867D922D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380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5E1CE-BCA7-4066-83AF-D6223291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060410-026E-4B27-9062-73508F719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EEE6-82F5-4327-B4AD-4F446995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0388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175C-10F7-479B-AA30-68B5EBFF9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8FE8B-C809-4240-A66E-BC522B455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AE4DC3-42D3-427D-8986-6A81C7C065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F019E-F352-4D7F-BF88-DACC5A7F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9AED25-F135-4E38-9390-50A00E30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B8D6E-B7D4-4E10-9DE7-B3A021B9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52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E648D-2ED8-4ACB-8FCF-B5A53BE7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179D3-E4E5-419E-805A-D4BCB11E81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E582D-7A75-46A2-89E5-280049BD1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88485-4F8E-4739-9277-172FCB07D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52E26-36AF-4EA0-83D1-6E3C77EC5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47B91-7F0B-4294-AEF1-C7AC0A1BC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04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E0703-8D49-4622-9268-482C452C6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12389-D769-4C36-BE12-1CC668F3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E017B0-CB67-44CE-BEEC-6C0DCCD15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F961C-D23E-4912-839B-A21158B700A4}" type="datetimeFigureOut">
              <a:rPr lang="en-IN" smtClean="0"/>
              <a:t>19-12-2019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A9D8C-1B4B-4182-8B5F-0E72705522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743462-87F0-46C9-AF3B-5FACEF0D2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2D839-4DCB-4034-8665-2864EB660E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782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4a"/><Relationship Id="rId7" Type="http://schemas.openxmlformats.org/officeDocument/2006/relationships/image" Target="../media/image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1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customXml" Target="../ink/ink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11" Type="http://schemas.openxmlformats.org/officeDocument/2006/relationships/image" Target="../media/image1.png"/><Relationship Id="rId5" Type="http://schemas.openxmlformats.org/officeDocument/2006/relationships/customXml" Target="../ink/ink1.xml"/><Relationship Id="rId10" Type="http://schemas.openxmlformats.org/officeDocument/2006/relationships/image" Target="../media/image8.png"/><Relationship Id="rId4" Type="http://schemas.openxmlformats.org/officeDocument/2006/relationships/image" Target="../media/image5.JPG"/><Relationship Id="rId9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7AA1D-3EE8-491A-B246-1C783F4F2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Team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6DF3C-E21C-4EA7-AC01-60BEFC2BA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BME – 673 BIO ROBOTICS</a:t>
            </a:r>
          </a:p>
          <a:p>
            <a:r>
              <a:rPr lang="en-IN" dirty="0"/>
              <a:t>3 DOF Robotic Leg: COM trajectory planning and control</a:t>
            </a:r>
          </a:p>
          <a:p>
            <a:endParaRPr lang="en-IN" dirty="0"/>
          </a:p>
          <a:p>
            <a:r>
              <a:rPr lang="en-IN" dirty="0"/>
              <a:t>Nikhil Lokesh Chitty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812FFC3-59D3-43D4-B464-AD966EA86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02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8"/>
    </mc:Choice>
    <mc:Fallback>
      <p:transition spd="slow" advTm="1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D62F3-3544-4DED-B446-92ADC866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Simulation Video</a:t>
            </a:r>
          </a:p>
        </p:txBody>
      </p:sp>
      <p:pic>
        <p:nvPicPr>
          <p:cNvPr id="4" name="LeG_Robot_0">
            <a:hlinkClick r:id="" action="ppaction://media"/>
            <a:extLst>
              <a:ext uri="{FF2B5EF4-FFF2-40B4-BE49-F238E27FC236}">
                <a16:creationId xmlns:a16="http://schemas.microsoft.com/office/drawing/2014/main" id="{FD2F86D1-506D-4F8B-9B4A-26A6D9993F6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23367" y="1690688"/>
            <a:ext cx="3117850" cy="435133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66711CA-2F27-45D0-BBE2-922872A702F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12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7"/>
    </mc:Choice>
    <mc:Fallback>
      <p:transition spd="slow" advTm="2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442" objId="4"/>
        <p14:triggerEvt type="onClick" time="8443" objId="4"/>
        <p14:stopEvt time="13534" objId="4"/>
        <p14:playEvt time="18311" objId="4"/>
        <p14:triggerEvt type="onClick" time="18312" objId="4"/>
        <p14:stopEvt time="23392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516C-A1B0-4909-934A-A1DB649D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FF92-865A-4964-8B49-D5C0B82E9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the Simulation is stable, same path is implemented using the Arduino Uno, </a:t>
            </a:r>
            <a:r>
              <a:rPr lang="en-IN" dirty="0" err="1"/>
              <a:t>Dynamixel</a:t>
            </a:r>
            <a:r>
              <a:rPr lang="en-IN" dirty="0"/>
              <a:t> shield and </a:t>
            </a:r>
            <a:r>
              <a:rPr lang="en-IN" dirty="0" err="1"/>
              <a:t>Dynamixel</a:t>
            </a:r>
            <a:r>
              <a:rPr lang="en-IN" dirty="0"/>
              <a:t> motors.</a:t>
            </a:r>
          </a:p>
          <a:p>
            <a:r>
              <a:rPr lang="en-IN" dirty="0"/>
              <a:t>Data is logged using software serial communication with a Arduino Nano and saved to a text file named “Sin_position.txt”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72D86D9-8AF4-4AD4-9D57-1827D78AEE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48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08"/>
    </mc:Choice>
    <mc:Fallback>
      <p:transition spd="slow" advTm="105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73F1-CC3D-4AD1-A185-958BEE80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Robotic leg Video</a:t>
            </a:r>
          </a:p>
        </p:txBody>
      </p:sp>
      <p:pic>
        <p:nvPicPr>
          <p:cNvPr id="4" name="Robotic_leg">
            <a:hlinkClick r:id="" action="ppaction://media"/>
            <a:extLst>
              <a:ext uri="{FF2B5EF4-FFF2-40B4-BE49-F238E27FC236}">
                <a16:creationId xmlns:a16="http://schemas.microsoft.com/office/drawing/2014/main" id="{CE069285-6CDA-4680-9D09-8DD8471185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70941" y="1485205"/>
            <a:ext cx="2701848" cy="4771757"/>
          </a:xfr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A960BC4-5A0D-4896-9F91-DE1208947A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3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024"/>
    </mc:Choice>
    <mc:Fallback>
      <p:transition spd="slow" advTm="54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175" objId="4"/>
        <p14:triggerEvt type="onClick" time="8176" objId="4"/>
        <p14:stopEvt time="42969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84CF4-29E5-4B20-93CB-722E5EB3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41A45-65EA-4E04-9F39-9457615A8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logged file is read and plotted in </a:t>
            </a:r>
            <a:r>
              <a:rPr lang="en-IN" dirty="0" err="1"/>
              <a:t>matlab</a:t>
            </a:r>
            <a:r>
              <a:rPr lang="en-IN" dirty="0"/>
              <a:t>.</a:t>
            </a:r>
          </a:p>
          <a:p>
            <a:r>
              <a:rPr lang="en-IN" dirty="0"/>
              <a:t>Edit the absolute path of the file in “</a:t>
            </a:r>
            <a:r>
              <a:rPr lang="en-IN" dirty="0" err="1"/>
              <a:t>file_read.m</a:t>
            </a:r>
            <a:r>
              <a:rPr lang="en-IN" dirty="0"/>
              <a:t>” and run the script.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E38F6E-3B54-46A4-A93C-F42DE0527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50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53"/>
    </mc:Choice>
    <mc:Fallback>
      <p:transition spd="slow" advTm="62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BA49487-3FDB-4FB7-9D50-2B4F9454D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0961A-B246-4C11-B3BC-0E2E3B77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40602"/>
            <a:ext cx="3300663" cy="1645920"/>
          </a:xfrm>
        </p:spPr>
        <p:txBody>
          <a:bodyPr>
            <a:normAutofit/>
          </a:bodyPr>
          <a:lstStyle/>
          <a:p>
            <a:r>
              <a:rPr lang="en-IN" sz="2800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5D90F5-B6C8-4D37-B732-E98F67961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16" y="787688"/>
            <a:ext cx="3584448" cy="250015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6FD5EA-55AC-4AD7-8237-FCDC515D2F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8" y="960212"/>
            <a:ext cx="3584448" cy="2437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63E88-8268-406E-B63D-981BDAFD5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863" y="931066"/>
            <a:ext cx="3584448" cy="23567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0A41D01-3989-4E0F-8F42-6D494C36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824" y="4440602"/>
            <a:ext cx="6860184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From the above plots we can observe that the joint angle tracks the reference angle with a good accuracy.</a:t>
            </a:r>
          </a:p>
          <a:p>
            <a:r>
              <a:rPr lang="en-US" sz="1800" dirty="0"/>
              <a:t>The Ankle motor fails to provide enough torque for high speed implementation of the same path. (Overload LED turned ON when tested.)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BC3472F-4F02-4D91-A1E6-E2AE48859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9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50"/>
    </mc:Choice>
    <mc:Fallback>
      <p:transition spd="slow" advTm="59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4E49-6273-42E4-9B45-CF0C2310F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501647"/>
            <a:ext cx="3648456" cy="1719072"/>
          </a:xfrm>
        </p:spPr>
        <p:txBody>
          <a:bodyPr>
            <a:normAutofit/>
          </a:bodyPr>
          <a:lstStyle/>
          <a:p>
            <a:r>
              <a:rPr lang="en-IN" sz="3200"/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CA17EF-CA0D-48DD-BEB6-5C31018F4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7" y="585311"/>
            <a:ext cx="5267414" cy="350283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6781CB-F398-4EE8-9A29-7103CC0B4D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6" y="670906"/>
            <a:ext cx="5267415" cy="333163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9610EB9-0AAE-487F-A83A-AA093D188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008" y="4511427"/>
            <a:ext cx="6851904" cy="1719072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/>
              <a:t>From x </a:t>
            </a:r>
            <a:r>
              <a:rPr lang="en-US" sz="2000" dirty="0" err="1"/>
              <a:t>xdot</a:t>
            </a:r>
            <a:r>
              <a:rPr lang="en-US" sz="2000" dirty="0"/>
              <a:t> plane plot, we can infer that there is significant stable operating region. But we are operating at low velocity magnitude in this project.</a:t>
            </a:r>
          </a:p>
          <a:p>
            <a:r>
              <a:rPr lang="en-US" sz="2000" dirty="0"/>
              <a:t>From cartesian plot, The COM of the system tracks the reference COM when lowering the leg and a tracking error is observed when the leg rises up.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BF8FB80-4C91-4DD3-9662-D5B69AF57E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24"/>
    </mc:Choice>
    <mc:Fallback>
      <p:transition spd="slow" advTm="6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CD3B-4EE6-4224-BF33-FC880F32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CB4E9-6791-47C0-B4AD-A2FAC5A88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highest amount of load is on Ankle motor, it is more beneficial to use a higher rated motor.</a:t>
            </a:r>
          </a:p>
          <a:p>
            <a:r>
              <a:rPr lang="en-IN" dirty="0"/>
              <a:t>This would enable us to operate at higher speeds as well</a:t>
            </a:r>
          </a:p>
          <a:p>
            <a:endParaRPr lang="en-IN" dirty="0"/>
          </a:p>
          <a:p>
            <a:r>
              <a:rPr lang="en-IN" dirty="0"/>
              <a:t>Apart from sinusoidal reference joint angles, we can implement many other trajectories on the system and compare the performance.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F114FA-6439-4F3B-8617-7B2699722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9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613"/>
    </mc:Choice>
    <mc:Fallback>
      <p:transition spd="slow" advTm="84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4376-78AD-4250-9E75-053B6EB72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769" y="2372601"/>
            <a:ext cx="2882462" cy="1325563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618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8E6BA-2D3D-41CE-A435-3ED3ACB4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578EB-3EF2-4C49-A832-B78A40C8E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Kinematic and Dynamic modelling of system</a:t>
            </a:r>
          </a:p>
          <a:p>
            <a:r>
              <a:rPr lang="en-IN" dirty="0"/>
              <a:t>Forward and Inverse kinematics of COM of the system</a:t>
            </a:r>
          </a:p>
          <a:p>
            <a:r>
              <a:rPr lang="en-IN" dirty="0"/>
              <a:t>Trajectory planning of COM</a:t>
            </a:r>
          </a:p>
          <a:p>
            <a:r>
              <a:rPr lang="en-IN" dirty="0"/>
              <a:t>Implementation of the trajectory on the robotic leg hardware setup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FAEF4999-9E7D-4C59-8016-0DB29D535D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7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78"/>
    </mc:Choice>
    <mc:Fallback>
      <p:transition spd="slow" advTm="37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5E0E-23E5-4D6C-9B96-095ECC68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sz="4100"/>
              <a:t>Kinematic and dynamic modelling of system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75680-4C49-4E4D-BC15-3997F48D7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The robotic leg setup shown in the figure has to be simulated using </a:t>
            </a:r>
            <a:r>
              <a:rPr lang="en-US" sz="2000" dirty="0" err="1"/>
              <a:t>SimScape</a:t>
            </a:r>
            <a:r>
              <a:rPr lang="en-US" sz="2000" dirty="0"/>
              <a:t> multibody toolbox and Simulink contact forces library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67268A-6420-447C-91A5-A412C5CE09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6B9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E0F15182-047B-4E9A-ADBA-F9E82257E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3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55"/>
    </mc:Choice>
    <mc:Fallback>
      <p:transition spd="slow" advTm="18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642C-F6F0-489E-B84F-819895B10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>
            <a:normAutofit/>
          </a:bodyPr>
          <a:lstStyle/>
          <a:p>
            <a:r>
              <a:rPr lang="en-IN" dirty="0"/>
              <a:t>Why COM tracking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60BA48-AC5A-459B-B54B-DFA03DA473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500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7ED5FA-A752-4872-8DBB-62E3379D7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400" dirty="0"/>
              <a:t>The Simulated robotic leg in Simulink mechanical explorer.</a:t>
            </a:r>
          </a:p>
          <a:p>
            <a:r>
              <a:rPr lang="en-US" sz="2400" dirty="0"/>
              <a:t>Unstable if not actuated such that COM position and velocity are inside a stability boundary</a:t>
            </a:r>
          </a:p>
          <a:p>
            <a:endParaRPr lang="en-US" sz="24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C1A786-99E0-4B60-B218-594F11713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38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66"/>
    </mc:Choice>
    <mc:Fallback>
      <p:transition spd="slow" advTm="42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DFF37-C526-49DD-9E5F-C77331AA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/>
              <a:t>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0FA870-9E93-4348-8618-4558D5DE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Local frame as shown, lets say {F}.</a:t>
            </a:r>
          </a:p>
          <a:p>
            <a:r>
              <a:rPr lang="en-US" sz="2000" dirty="0"/>
              <a:t>The COM of four rigid bodies seen in the image can be computed WRT {F}.</a:t>
            </a:r>
          </a:p>
          <a:p>
            <a:r>
              <a:rPr lang="en-US" sz="2000" dirty="0"/>
              <a:t>Also the COM of entire robotic leg using the four individual COM coordinates and masses WRT {F}.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32F4A-4F78-461C-A811-B37CA45344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r="500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0500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316DE08-DDC6-43CC-8EA2-708707935AE7}"/>
              </a:ext>
            </a:extLst>
          </p:cNvPr>
          <p:cNvCxnSpPr/>
          <p:nvPr/>
        </p:nvCxnSpPr>
        <p:spPr>
          <a:xfrm>
            <a:off x="2072520" y="5994360"/>
            <a:ext cx="1440000" cy="0"/>
          </a:xfrm>
          <a:prstGeom prst="line">
            <a:avLst/>
          </a:prstGeom>
          <a:solidFill>
            <a:srgbClr val="000000">
              <a:alpha val="75000"/>
            </a:srgbClr>
          </a:solidFill>
          <a:ln w="720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EE58EC-B1C1-4135-B48C-504742B3306C}"/>
                  </a:ext>
                </a:extLst>
              </p14:cNvPr>
              <p14:cNvContentPartPr/>
              <p14:nvPr/>
            </p14:nvContentPartPr>
            <p14:xfrm>
              <a:off x="2072196" y="5933268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EE58EC-B1C1-4135-B48C-504742B330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36556" y="5897268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6A9447A-EDB2-44DB-BB8D-DDC83BA3C0D9}"/>
              </a:ext>
            </a:extLst>
          </p:cNvPr>
          <p:cNvCxnSpPr/>
          <p:nvPr/>
        </p:nvCxnSpPr>
        <p:spPr>
          <a:xfrm rot="-5400000">
            <a:off x="1302300" y="5204700"/>
            <a:ext cx="1620000" cy="0"/>
          </a:xfrm>
          <a:prstGeom prst="line">
            <a:avLst/>
          </a:prstGeom>
          <a:solidFill>
            <a:srgbClr val="000000">
              <a:alpha val="75000"/>
            </a:srgbClr>
          </a:solidFill>
          <a:ln w="7200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CCC6FF7-7E42-414F-82E4-170ECEEDB737}"/>
                  </a:ext>
                </a:extLst>
              </p14:cNvPr>
              <p14:cNvContentPartPr/>
              <p14:nvPr/>
            </p14:nvContentPartPr>
            <p14:xfrm>
              <a:off x="1555367" y="4230685"/>
              <a:ext cx="356760" cy="2350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CCC6FF7-7E42-414F-82E4-170ECEEDB73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9367" y="4194685"/>
                <a:ext cx="4284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87C1AB2-4B31-4964-8B83-293BB7B9256C}"/>
                  </a:ext>
                </a:extLst>
              </p14:cNvPr>
              <p14:cNvContentPartPr/>
              <p14:nvPr/>
            </p14:nvContentPartPr>
            <p14:xfrm>
              <a:off x="3651647" y="5859685"/>
              <a:ext cx="324000" cy="426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87C1AB2-4B31-4964-8B83-293BB7B925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5967" y="5823655"/>
                <a:ext cx="395720" cy="498301"/>
              </a:xfrm>
              <a:prstGeom prst="rect">
                <a:avLst/>
              </a:prstGeom>
            </p:spPr>
          </p:pic>
        </mc:Fallback>
      </mc:AlternateContent>
      <p:pic>
        <p:nvPicPr>
          <p:cNvPr id="56" name="Audio 55">
            <a:hlinkClick r:id="" action="ppaction://media"/>
            <a:extLst>
              <a:ext uri="{FF2B5EF4-FFF2-40B4-BE49-F238E27FC236}">
                <a16:creationId xmlns:a16="http://schemas.microsoft.com/office/drawing/2014/main" id="{CA8D26C1-438D-4AE6-A77F-D3B5466970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76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63"/>
    </mc:Choice>
    <mc:Fallback>
      <p:transition spd="slow" advTm="104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6DBA-28F1-4620-B481-5D98C703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</a:t>
            </a:r>
            <a:r>
              <a:rPr lang="en-IN" dirty="0" err="1"/>
              <a:t>Matlab</a:t>
            </a:r>
            <a:r>
              <a:rPr lang="en-IN" dirty="0"/>
              <a:t> functions for position and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81EC-05DC-40C7-A155-87391B2E4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[</a:t>
            </a:r>
            <a:r>
              <a:rPr lang="en-IN" dirty="0" err="1"/>
              <a:t>y,z</a:t>
            </a:r>
            <a:r>
              <a:rPr lang="en-IN" dirty="0"/>
              <a:t>] = </a:t>
            </a:r>
            <a:r>
              <a:rPr lang="en-IN" dirty="0" err="1"/>
              <a:t>COMPosition</a:t>
            </a:r>
            <a:r>
              <a:rPr lang="en-IN" dirty="0"/>
              <a:t>(q);</a:t>
            </a:r>
          </a:p>
          <a:p>
            <a:r>
              <a:rPr lang="en-IN" dirty="0"/>
              <a:t>[</a:t>
            </a:r>
            <a:r>
              <a:rPr lang="en-IN" dirty="0" err="1"/>
              <a:t>yd,zd</a:t>
            </a:r>
            <a:r>
              <a:rPr lang="en-IN" dirty="0"/>
              <a:t>] = </a:t>
            </a:r>
            <a:r>
              <a:rPr lang="en-IN" dirty="0" err="1"/>
              <a:t>COMVelocity</a:t>
            </a:r>
            <a:r>
              <a:rPr lang="en-IN" dirty="0"/>
              <a:t>(q, </a:t>
            </a:r>
            <a:r>
              <a:rPr lang="en-IN" dirty="0" err="1"/>
              <a:t>qd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Where q are joint angles and </a:t>
            </a:r>
            <a:r>
              <a:rPr lang="en-IN" dirty="0" err="1"/>
              <a:t>qd</a:t>
            </a:r>
            <a:r>
              <a:rPr lang="en-IN" dirty="0"/>
              <a:t> are joint angular velocities.</a:t>
            </a:r>
          </a:p>
          <a:p>
            <a:r>
              <a:rPr lang="en-IN" dirty="0"/>
              <a:t>The above functions return the co-ordinates of COM position and the Velocity vector components of COM along Y and Z axis respectively WRT {F}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D8214F-60C1-44BA-8A37-0924BDA07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1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5"/>
    </mc:Choice>
    <mc:Fallback>
      <p:transition spd="slow" advTm="3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8F25A-153C-41E0-BB4B-6BD0F1C4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 Stability boundaries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A218F-2317-4E82-8135-B5A2733D22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IN" i="1" dirty="0"/>
                  <a:t>For the system to be stable the y –co-ordinate of COM has to follow the below inequalities</a:t>
                </a:r>
              </a:p>
              <a:p>
                <a:endParaRPr lang="en-IN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/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IN" i="1"/>
                              </m:ctrlPr>
                            </m:accPr>
                            <m:e>
                              <m:r>
                                <a:rPr lang="en-IN" i="1"/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IN" i="1"/>
                            <m:t>𝜔</m:t>
                          </m:r>
                        </m:den>
                      </m:f>
                      <m:r>
                        <a:rPr lang="en-IN" i="1"/>
                        <m:t> +</m:t>
                      </m:r>
                      <m:r>
                        <a:rPr lang="en-IN" i="1"/>
                        <m:t>𝑦</m:t>
                      </m:r>
                      <m:r>
                        <a:rPr lang="en-IN" i="1"/>
                        <m:t>≥0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IN" i="1"/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IN" i="1"/>
                              </m:ctrlPr>
                            </m:accPr>
                            <m:e>
                              <m:r>
                                <a:rPr lang="en-IN" i="1"/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IN" i="1"/>
                            <m:t>𝜔</m:t>
                          </m:r>
                        </m:den>
                      </m:f>
                      <m:r>
                        <a:rPr lang="en-IN" i="1"/>
                        <m:t> +</m:t>
                      </m:r>
                      <m:r>
                        <a:rPr lang="en-IN" i="1"/>
                        <m:t>𝑦</m:t>
                      </m:r>
                      <m:r>
                        <a:rPr lang="en-IN" i="1"/>
                        <m:t>≤</m:t>
                      </m:r>
                      <m:r>
                        <a:rPr lang="en-IN" i="1"/>
                        <m:t>𝑓𝑜𝑜𝑡</m:t>
                      </m:r>
                      <m:r>
                        <a:rPr lang="en-IN" i="1"/>
                        <m:t>_</m:t>
                      </m:r>
                      <m:r>
                        <a:rPr lang="en-IN" i="1"/>
                        <m:t>𝑙</m:t>
                      </m:r>
                    </m:oMath>
                  </m:oMathPara>
                </a14:m>
                <a:endParaRPr lang="en-IN" dirty="0"/>
              </a:p>
              <a:p>
                <a:pPr marL="0" indent="0">
                  <a:buNone/>
                </a:pPr>
                <a:endParaRPr lang="en-IN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IN" i="1"/>
                      <m:t>𝑤h𝑒𝑟𝑒</m:t>
                    </m:r>
                  </m:oMath>
                </a14:m>
                <a:r>
                  <a:rPr lang="en-IN" dirty="0"/>
                  <a:t> ω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IN" i="1"/>
                        </m:ctrlPr>
                      </m:radPr>
                      <m:deg/>
                      <m:e>
                        <m:r>
                          <a:rPr lang="en-IN" i="1"/>
                          <m:t>𝑔</m:t>
                        </m:r>
                        <m:r>
                          <a:rPr lang="en-IN" i="1"/>
                          <m:t>/</m:t>
                        </m:r>
                        <m:r>
                          <a:rPr lang="en-IN" i="1"/>
                          <m:t>𝐶𝑂𝑀</m:t>
                        </m:r>
                        <m:r>
                          <a:rPr lang="en-IN" i="1"/>
                          <m:t>_</m:t>
                        </m:r>
                        <m:r>
                          <a:rPr lang="en-IN" i="1"/>
                          <m:t>𝑀𝑎𝑥h𝑒𝑖𝑔𝑡h</m:t>
                        </m:r>
                      </m:e>
                    </m:rad>
                  </m:oMath>
                </a14:m>
                <a:r>
                  <a:rPr lang="en-IN" dirty="0"/>
                  <a:t> and </a:t>
                </a:r>
                <a14:m>
                  <m:oMath xmlns:m="http://schemas.openxmlformats.org/officeDocument/2006/math">
                    <m:r>
                      <a:rPr lang="en-IN" i="1"/>
                      <m:t>𝑓𝑜𝑜𝑡</m:t>
                    </m:r>
                    <m:r>
                      <a:rPr lang="en-IN" i="1"/>
                      <m:t>_</m:t>
                    </m:r>
                    <m:r>
                      <a:rPr lang="en-IN" i="1"/>
                      <m:t>𝑙</m:t>
                    </m:r>
                  </m:oMath>
                </a14:m>
                <a:r>
                  <a:rPr lang="en-IN" dirty="0"/>
                  <a:t> = foot length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A218F-2317-4E82-8135-B5A2733D22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40C4A68-70DF-45F6-810F-6E9DD1BC2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6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87"/>
    </mc:Choice>
    <mc:Fallback>
      <p:transition spd="slow" advTm="6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18409-DCBF-4C39-BFC4-58A3ECA6F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501647"/>
            <a:ext cx="3648456" cy="1719072"/>
          </a:xfrm>
        </p:spPr>
        <p:txBody>
          <a:bodyPr>
            <a:normAutofit/>
          </a:bodyPr>
          <a:lstStyle/>
          <a:p>
            <a:r>
              <a:rPr lang="en-IN" sz="3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3D1E3F-191A-4FB1-9683-A7D40684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3" y="374905"/>
            <a:ext cx="5231522" cy="392364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40379-73B7-4946-AF2E-E5B7002D7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41" y="374904"/>
            <a:ext cx="5231524" cy="39236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0">
                <a:extLst>
                  <a:ext uri="{FF2B5EF4-FFF2-40B4-BE49-F238E27FC236}">
                    <a16:creationId xmlns:a16="http://schemas.microsoft.com/office/drawing/2014/main" id="{A988B500-65E8-4C41-A8E3-25AD485D3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088" y="4511427"/>
                <a:ext cx="10783824" cy="1719072"/>
              </a:xfrm>
            </p:spPr>
            <p:txBody>
              <a:bodyPr anchor="ctr">
                <a:normAutofit/>
              </a:bodyPr>
              <a:lstStyle/>
              <a:p>
                <a:r>
                  <a:rPr lang="en-IN" sz="2000" dirty="0"/>
                  <a:t>For joint angles as follows the COM path in cartesian plane and y </a:t>
                </a:r>
                <a:r>
                  <a:rPr lang="en-IN" sz="2000" dirty="0" err="1"/>
                  <a:t>ydot</a:t>
                </a:r>
                <a:r>
                  <a:rPr lang="en-IN" sz="2000" dirty="0"/>
                  <a:t> plane are stable.</a:t>
                </a:r>
              </a:p>
              <a:p>
                <a:r>
                  <a:rPr lang="en-IN" sz="2000" dirty="0"/>
                  <a:t>Ankle joint (Joint 1) = -30|sin(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𝑤𝑡</m:t>
                    </m:r>
                  </m:oMath>
                </a14:m>
                <a:r>
                  <a:rPr lang="en-IN" sz="2000" dirty="0"/>
                  <a:t>)|   % where w = π/10</a:t>
                </a:r>
              </a:p>
              <a:p>
                <a:r>
                  <a:rPr lang="en-IN" sz="2000" dirty="0"/>
                  <a:t>Knee joint (Joint 2) = 60|sin(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𝑤𝑡</m:t>
                    </m:r>
                  </m:oMath>
                </a14:m>
                <a:r>
                  <a:rPr lang="en-IN" sz="2000" dirty="0"/>
                  <a:t>)|</a:t>
                </a:r>
              </a:p>
              <a:p>
                <a:r>
                  <a:rPr lang="en-IN" sz="2000" dirty="0"/>
                  <a:t>Hip joint (Joint 3) = -30|sin(</a:t>
                </a:r>
                <a14:m>
                  <m:oMath xmlns:m="http://schemas.openxmlformats.org/officeDocument/2006/math">
                    <m:r>
                      <a:rPr lang="en-IN" sz="2000" i="1">
                        <a:latin typeface="Cambria Math" panose="02040503050406030204" pitchFamily="18" charset="0"/>
                      </a:rPr>
                      <m:t>𝑤𝑡</m:t>
                    </m:r>
                  </m:oMath>
                </a14:m>
                <a:r>
                  <a:rPr lang="en-IN" sz="2000" dirty="0"/>
                  <a:t>)|</a:t>
                </a:r>
              </a:p>
            </p:txBody>
          </p:sp>
        </mc:Choice>
        <mc:Fallback>
          <p:sp>
            <p:nvSpPr>
              <p:cNvPr id="18" name="Content Placeholder 10">
                <a:extLst>
                  <a:ext uri="{FF2B5EF4-FFF2-40B4-BE49-F238E27FC236}">
                    <a16:creationId xmlns:a16="http://schemas.microsoft.com/office/drawing/2014/main" id="{A988B500-65E8-4C41-A8E3-25AD485D3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088" y="4511427"/>
                <a:ext cx="10783824" cy="1719072"/>
              </a:xfrm>
              <a:blipFill>
                <a:blip r:embed="rId6"/>
                <a:stretch>
                  <a:fillRect l="-509" b="-21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C5DF115-5572-4D7A-BE3C-A9EDE8D09D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1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09"/>
    </mc:Choice>
    <mc:Fallback>
      <p:transition spd="slow" advTm="79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B956-3F07-49BD-A790-B449E67AF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FDD7-6296-45B4-83E9-3B837B430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Simulink model demo and configuration steps</a:t>
            </a:r>
          </a:p>
          <a:p>
            <a:r>
              <a:rPr lang="en-IN" dirty="0" err="1"/>
              <a:t>Robotic_leg.slx</a:t>
            </a:r>
            <a:endParaRPr lang="en-IN" dirty="0"/>
          </a:p>
          <a:p>
            <a:r>
              <a:rPr lang="en-IN" dirty="0" err="1"/>
              <a:t>Robotic_leg_simulation_plots.m</a:t>
            </a:r>
            <a:endParaRPr lang="en-IN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8BE3EFC-6512-4675-AB16-6EE252108B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19"/>
    </mc:Choice>
    <mc:Fallback>
      <p:transition spd="slow" advTm="76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598</Words>
  <Application>Microsoft Office PowerPoint</Application>
  <PresentationFormat>Widescreen</PresentationFormat>
  <Paragraphs>62</Paragraphs>
  <Slides>17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Team 2</vt:lpstr>
      <vt:lpstr>Objectives</vt:lpstr>
      <vt:lpstr>Kinematic and dynamic modelling of system</vt:lpstr>
      <vt:lpstr>Why COM tracking ?</vt:lpstr>
      <vt:lpstr> </vt:lpstr>
      <vt:lpstr>Custom Matlab functions for position and velocity</vt:lpstr>
      <vt:lpstr>COM Stability boundaries</vt:lpstr>
      <vt:lpstr> </vt:lpstr>
      <vt:lpstr> </vt:lpstr>
      <vt:lpstr>Simulation Video</vt:lpstr>
      <vt:lpstr>Hardware Implementation</vt:lpstr>
      <vt:lpstr>Robotic leg Video</vt:lpstr>
      <vt:lpstr>Results</vt:lpstr>
      <vt:lpstr>Results</vt:lpstr>
      <vt:lpstr>Results</vt:lpstr>
      <vt:lpstr>Conclusions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</dc:title>
  <dc:creator>nikhil lokesh chitty</dc:creator>
  <cp:lastModifiedBy>nikhil lokesh chitty</cp:lastModifiedBy>
  <cp:revision>6</cp:revision>
  <dcterms:created xsi:type="dcterms:W3CDTF">2019-12-20T02:19:14Z</dcterms:created>
  <dcterms:modified xsi:type="dcterms:W3CDTF">2019-12-20T04:07:35Z</dcterms:modified>
</cp:coreProperties>
</file>